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5"/>
  </p:notesMasterIdLst>
  <p:sldIdLst>
    <p:sldId id="256" r:id="rId2"/>
    <p:sldId id="259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4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33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78634" autoAdjust="0"/>
  </p:normalViewPr>
  <p:slideViewPr>
    <p:cSldViewPr>
      <p:cViewPr>
        <p:scale>
          <a:sx n="68" d="100"/>
          <a:sy n="68" d="100"/>
        </p:scale>
        <p:origin x="-132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5A5147-4B09-4984-90D3-85CAB4029AD7}" type="datetimeFigureOut">
              <a:rPr lang="en-US" smtClean="0"/>
              <a:pPr/>
              <a:t>12/28/2007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2E553-E1B9-436B-BA59-86670CB1A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2E553-E1B9-436B-BA59-86670CB1A6B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2E553-E1B9-436B-BA59-86670CB1A6B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2E553-E1B9-436B-BA59-86670CB1A6B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2E553-E1B9-436B-BA59-86670CB1A6B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2E553-E1B9-436B-BA59-86670CB1A6B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2E553-E1B9-436B-BA59-86670CB1A6B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2E553-E1B9-436B-BA59-86670CB1A6B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2E553-E1B9-436B-BA59-86670CB1A6B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2E553-E1B9-436B-BA59-86670CB1A6B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2E553-E1B9-436B-BA59-86670CB1A6B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2E553-E1B9-436B-BA59-86670CB1A6B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2E553-E1B9-436B-BA59-86670CB1A6B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A036-DAA3-4061-BA42-24C925212F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2A8FA-6541-4499-ADAC-7F0AB6FF96F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DDFF3-F74A-41F5-8B06-0CBC956F32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2052-DD80-4B1D-BE4D-6E8BF5CE6C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 anchor="t"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4C29D-4BBF-4A63-B4A0-0F948D2115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3C6B2-61D9-45E2-A03F-21746ACD521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 anchor="b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B8058-8E44-40A3-89CB-34D9C3515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 tIns="9144" bIns="9144" anchor="b"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BF3C-9BC7-4EE2-BCFF-38F1C1835BD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62FA-A755-4594-BD3A-1F88DD3781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 anchor="b"/>
          <a:lstStyle>
            <a:lvl1pPr algn="l">
              <a:buNone/>
              <a:defRPr sz="5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t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C79-FA1D-42F2-A103-34AC6C871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 anchor="b"/>
          <a:lstStyle>
            <a:lvl1pPr algn="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 anchor="t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533400" cy="365125"/>
          </a:xfrm>
        </p:spPr>
        <p:txBody>
          <a:bodyPr/>
          <a:lstStyle/>
          <a:p>
            <a:fld id="{0595B43E-63B5-4809-9631-586375DE750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2179637"/>
            <a:ext cx="8229600" cy="4114800"/>
          </a:xfrm>
          <a:prstGeom prst="rect">
            <a:avLst/>
          </a:prstGeom>
        </p:spPr>
        <p:txBody>
          <a:bodyPr vert="horz" lIns="9144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>
              <a:defRPr sz="1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6D90296-FEF5-487B-9CED-1AAD7AA1A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chemeClr val="tx2">
              <a:tint val="100000"/>
              <a:satMod val="250000"/>
            </a:schemeClr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"/>
        <a:defRPr sz="3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30936" indent="-27432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923544" indent="-274320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22860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Monte Carlo </a:t>
            </a:r>
            <a:r>
              <a:rPr lang="en-US" dirty="0" smtClean="0"/>
              <a:t>Simulations in </a:t>
            </a:r>
            <a:r>
              <a:rPr lang="en-US" dirty="0" err="1" smtClean="0"/>
              <a:t>Matlab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267200"/>
            <a:ext cx="6400800" cy="1771650"/>
          </a:xfrm>
        </p:spPr>
        <p:txBody>
          <a:bodyPr/>
          <a:lstStyle/>
          <a:p>
            <a:pPr algn="ctr"/>
            <a:r>
              <a:rPr lang="en-US" dirty="0"/>
              <a:t>Jake Blanchard</a:t>
            </a:r>
          </a:p>
          <a:p>
            <a:pPr algn="ctr"/>
            <a:r>
              <a:rPr lang="en-US" dirty="0"/>
              <a:t>University of Wisconsin</a:t>
            </a:r>
          </a:p>
          <a:p>
            <a:pPr algn="ctr"/>
            <a:r>
              <a:rPr lang="en-US" dirty="0"/>
              <a:t>Spring 2006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Script to calculate many values (direct approach)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2632770"/>
            <a:ext cx="8991600" cy="35394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alibri" pitchFamily="34" charset="0"/>
              </a:rPr>
              <a:t>length=0.1</a:t>
            </a:r>
          </a:p>
          <a:p>
            <a:r>
              <a:rPr lang="en-US" sz="3200" b="1" dirty="0" err="1" smtClean="0">
                <a:latin typeface="Calibri" pitchFamily="34" charset="0"/>
              </a:rPr>
              <a:t>nsamples</a:t>
            </a:r>
            <a:r>
              <a:rPr lang="en-US" sz="3200" b="1" dirty="0" smtClean="0">
                <a:latin typeface="Calibri" pitchFamily="34" charset="0"/>
              </a:rPr>
              <a:t>=100000</a:t>
            </a:r>
          </a:p>
          <a:p>
            <a:r>
              <a:rPr lang="en-US" sz="3200" b="1" dirty="0" smtClean="0">
                <a:latin typeface="Calibri" pitchFamily="34" charset="0"/>
              </a:rPr>
              <a:t>force=1000+50*rand(nsamples,1);</a:t>
            </a:r>
          </a:p>
          <a:p>
            <a:r>
              <a:rPr lang="en-US" sz="3200" b="1" dirty="0" smtClean="0">
                <a:latin typeface="Calibri" pitchFamily="34" charset="0"/>
              </a:rPr>
              <a:t>diameter=0.01+rand(nsamples,1)*0.001;</a:t>
            </a:r>
          </a:p>
          <a:p>
            <a:r>
              <a:rPr lang="en-US" sz="3200" b="1" dirty="0" smtClean="0">
                <a:latin typeface="Calibri" pitchFamily="34" charset="0"/>
              </a:rPr>
              <a:t>modulus=200e9+rand(nsamples,1)*10e9;</a:t>
            </a:r>
          </a:p>
          <a:p>
            <a:r>
              <a:rPr lang="en-US" sz="3200" b="1" dirty="0" smtClean="0">
                <a:latin typeface="Calibri" pitchFamily="34" charset="0"/>
              </a:rPr>
              <a:t>inertia=pi*diameter.^4/64;</a:t>
            </a:r>
          </a:p>
          <a:p>
            <a:r>
              <a:rPr lang="en-US" sz="3200" b="1" dirty="0" smtClean="0">
                <a:latin typeface="Calibri" pitchFamily="34" charset="0"/>
              </a:rPr>
              <a:t>displacement=force.*length^3/3./modulus./inertia;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direct approach is much faster</a:t>
            </a:r>
          </a:p>
          <a:p>
            <a:r>
              <a:rPr lang="en-US" dirty="0" smtClean="0"/>
              <a:t>For 100,000 samples the loop takes about  3.9 seconds and the direct approach takes about 0.15 seconds (a factor of almost 30</a:t>
            </a:r>
          </a:p>
          <a:p>
            <a:r>
              <a:rPr lang="en-US" dirty="0" smtClean="0"/>
              <a:t>I used the “tic” and “</a:t>
            </a:r>
            <a:r>
              <a:rPr lang="en-US" dirty="0" err="1" smtClean="0"/>
              <a:t>toc</a:t>
            </a:r>
            <a:r>
              <a:rPr lang="en-US" dirty="0" smtClean="0"/>
              <a:t>” commands to time these routines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Looking at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</a:t>
            </a:r>
          </a:p>
          <a:p>
            <a:r>
              <a:rPr lang="en-US" dirty="0" smtClean="0"/>
              <a:t>Standard deviation</a:t>
            </a:r>
          </a:p>
          <a:p>
            <a:r>
              <a:rPr lang="en-US" dirty="0" smtClean="0"/>
              <a:t>histogram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3962400"/>
            <a:ext cx="4038600" cy="2246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min(displacement)</a:t>
            </a:r>
          </a:p>
          <a:p>
            <a:r>
              <a:rPr lang="en-US" sz="2800" b="1" dirty="0" smtClean="0">
                <a:latin typeface="Calibri" pitchFamily="34" charset="0"/>
              </a:rPr>
              <a:t>max(displacement)</a:t>
            </a:r>
          </a:p>
          <a:p>
            <a:r>
              <a:rPr lang="en-US" sz="2800" b="1" dirty="0" smtClean="0">
                <a:latin typeface="Calibri" pitchFamily="34" charset="0"/>
              </a:rPr>
              <a:t>mean(displacement)</a:t>
            </a:r>
          </a:p>
          <a:p>
            <a:r>
              <a:rPr lang="en-US" sz="2800" b="1" dirty="0" smtClean="0">
                <a:latin typeface="Calibri" pitchFamily="34" charset="0"/>
              </a:rPr>
              <a:t>std(displacement)</a:t>
            </a:r>
          </a:p>
          <a:p>
            <a:r>
              <a:rPr lang="en-US" sz="2800" b="1" dirty="0" err="1" smtClean="0">
                <a:latin typeface="Calibri" pitchFamily="34" charset="0"/>
              </a:rPr>
              <a:t>hist</a:t>
            </a:r>
            <a:r>
              <a:rPr lang="en-US" sz="2800" b="1" dirty="0" smtClean="0">
                <a:latin typeface="Calibri" pitchFamily="34" charset="0"/>
              </a:rPr>
              <a:t>(displacement, 50)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Histogram</a:t>
            </a:r>
            <a:endParaRPr lang="en-US" dirty="0"/>
          </a:p>
        </p:txBody>
      </p:sp>
      <p:pic>
        <p:nvPicPr>
          <p:cNvPr id="12698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057400"/>
            <a:ext cx="6381750" cy="43338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Monte Carlo approaches use random sampling to simulate physical phenomena</a:t>
            </a:r>
          </a:p>
          <a:p>
            <a:r>
              <a:rPr lang="en-US" dirty="0" smtClean="0"/>
              <a:t>They have been used to simulate particle transport, risk analysis, reliability of components, molecular modeling, and many other areas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– Beam Bending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636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Consider a cantilever beam with a load (F) applied at the end</a:t>
            </a:r>
          </a:p>
          <a:p>
            <a:r>
              <a:rPr lang="en-US" dirty="0" smtClean="0"/>
              <a:t>Assume that the </a:t>
            </a:r>
            <a:r>
              <a:rPr lang="en-US" dirty="0" smtClean="0">
                <a:solidFill>
                  <a:srgbClr val="FF0000"/>
                </a:solidFill>
              </a:rPr>
              <a:t>diameter</a:t>
            </a:r>
            <a:r>
              <a:rPr lang="en-US" dirty="0" smtClean="0"/>
              <a:t> (d) of the beam cross section, the </a:t>
            </a:r>
            <a:r>
              <a:rPr lang="en-US" dirty="0" smtClean="0">
                <a:solidFill>
                  <a:srgbClr val="FF0000"/>
                </a:solidFill>
              </a:rPr>
              <a:t>load</a:t>
            </a:r>
            <a:r>
              <a:rPr lang="en-US" dirty="0" smtClean="0"/>
              <a:t> (F), and the elastic </a:t>
            </a:r>
            <a:r>
              <a:rPr lang="en-US" dirty="0" smtClean="0">
                <a:solidFill>
                  <a:srgbClr val="FF0000"/>
                </a:solidFill>
              </a:rPr>
              <a:t>modulus</a:t>
            </a:r>
            <a:r>
              <a:rPr lang="en-US" dirty="0" smtClean="0"/>
              <a:t> (E) of the beam material </a:t>
            </a:r>
            <a:r>
              <a:rPr lang="en-US" dirty="0" smtClean="0">
                <a:solidFill>
                  <a:srgbClr val="FF0000"/>
                </a:solidFill>
              </a:rPr>
              <a:t>vary from beam to beam </a:t>
            </a:r>
            <a:r>
              <a:rPr lang="en-US" dirty="0" smtClean="0"/>
              <a:t>(L is constant – </a:t>
            </a:r>
            <a:r>
              <a:rPr lang="en-US" dirty="0" smtClean="0"/>
              <a:t>10 centimeters)</a:t>
            </a:r>
            <a:endParaRPr lang="en-US" dirty="0" smtClean="0"/>
          </a:p>
          <a:p>
            <a:r>
              <a:rPr lang="en-US" dirty="0" smtClean="0"/>
              <a:t>We need to know the character of the variations in the displacement (</a:t>
            </a:r>
            <a:r>
              <a:rPr lang="en-US" dirty="0" smtClean="0">
                <a:sym typeface="Symbol"/>
              </a:rPr>
              <a:t></a:t>
            </a:r>
            <a:r>
              <a:rPr lang="en-US" dirty="0" smtClean="0"/>
              <a:t>) of the end of the beam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Cantilever Beam</a:t>
            </a:r>
            <a:endParaRPr lang="en-US" dirty="0"/>
          </a:p>
        </p:txBody>
      </p:sp>
      <p:sp>
        <p:nvSpPr>
          <p:cNvPr id="4" name="Flowchart: Data 3"/>
          <p:cNvSpPr/>
          <p:nvPr/>
        </p:nvSpPr>
        <p:spPr>
          <a:xfrm rot="20172052">
            <a:off x="1143000" y="2819400"/>
            <a:ext cx="1447800" cy="129540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n 6"/>
          <p:cNvSpPr/>
          <p:nvPr/>
        </p:nvSpPr>
        <p:spPr>
          <a:xfrm rot="5400000">
            <a:off x="4419600" y="457200"/>
            <a:ext cx="533400" cy="58674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6896100" y="2476500"/>
            <a:ext cx="1295400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620000" y="12954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F</a:t>
            </a:r>
            <a:endParaRPr lang="en-US" sz="4800" dirty="0"/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5524500" y="2857500"/>
            <a:ext cx="5334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5525294" y="3848100"/>
            <a:ext cx="532606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791200" y="40386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d</a:t>
            </a:r>
            <a:endParaRPr lang="en-US" sz="4800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971800" y="4038600"/>
          <a:ext cx="1862137" cy="2436003"/>
        </p:xfrm>
        <a:graphic>
          <a:graphicData uri="http://schemas.openxmlformats.org/presentationml/2006/ole">
            <p:oleObj spid="_x0000_s83970" name="Equation" r:id="rId4" imgW="571320" imgH="83808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F is the only random variable and F has, for example, a lognormal distribution, then the deflection will also have a lognormal distribution</a:t>
            </a:r>
          </a:p>
          <a:p>
            <a:r>
              <a:rPr lang="en-US" dirty="0" smtClean="0"/>
              <a:t>But if several variables are random, then the analysis is much more complication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Assume/determine a distribution function to represent all input variables</a:t>
            </a:r>
          </a:p>
          <a:p>
            <a:r>
              <a:rPr lang="en-US" dirty="0" smtClean="0"/>
              <a:t>Sample each (independently)</a:t>
            </a:r>
          </a:p>
          <a:p>
            <a:r>
              <a:rPr lang="en-US" dirty="0" smtClean="0"/>
              <a:t>Calculate the deflection from the formula</a:t>
            </a:r>
          </a:p>
          <a:p>
            <a:r>
              <a:rPr lang="en-US" dirty="0" smtClean="0"/>
              <a:t>Repeat many times to obtain output distribution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637"/>
            <a:ext cx="8229600" cy="1401763"/>
          </a:xfrm>
        </p:spPr>
        <p:txBody>
          <a:bodyPr/>
          <a:lstStyle/>
          <a:p>
            <a:r>
              <a:rPr lang="en-US" dirty="0" smtClean="0"/>
              <a:t>Assume E, d, and F are random variables with uniform distributions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3810000"/>
          <a:ext cx="6096000" cy="1828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32000"/>
                <a:gridCol w="2032000"/>
                <a:gridCol w="2032000"/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Variable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 (min</a:t>
                      </a:r>
                      <a:r>
                        <a:rPr lang="en-US" sz="2400" baseline="0" dirty="0" smtClean="0"/>
                        <a:t> value)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 (max value)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 (N)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1,050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d (m)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0.011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 (GPa)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210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Script to calculate one value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2286000"/>
            <a:ext cx="8686800" cy="30469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alibri" pitchFamily="34" charset="0"/>
              </a:rPr>
              <a:t>length=0.1</a:t>
            </a:r>
          </a:p>
          <a:p>
            <a:r>
              <a:rPr lang="en-US" sz="3200" b="1" dirty="0" smtClean="0">
                <a:latin typeface="Calibri" pitchFamily="34" charset="0"/>
              </a:rPr>
              <a:t>force=1000+50*rand(1)</a:t>
            </a:r>
          </a:p>
          <a:p>
            <a:r>
              <a:rPr lang="en-US" sz="3200" b="1" dirty="0" smtClean="0">
                <a:latin typeface="Calibri" pitchFamily="34" charset="0"/>
              </a:rPr>
              <a:t>diameter=0.01+rand(1)*0.001</a:t>
            </a:r>
          </a:p>
          <a:p>
            <a:r>
              <a:rPr lang="en-US" sz="3200" b="1" dirty="0" smtClean="0">
                <a:latin typeface="Calibri" pitchFamily="34" charset="0"/>
              </a:rPr>
              <a:t>modulus=200e9+rand(1)*10e9</a:t>
            </a:r>
          </a:p>
          <a:p>
            <a:r>
              <a:rPr lang="en-US" sz="3200" b="1" dirty="0" smtClean="0">
                <a:latin typeface="Calibri" pitchFamily="34" charset="0"/>
              </a:rPr>
              <a:t>inertia=pi*diameter^4/64</a:t>
            </a:r>
          </a:p>
          <a:p>
            <a:r>
              <a:rPr lang="en-US" sz="3200" b="1" dirty="0" smtClean="0">
                <a:latin typeface="Calibri" pitchFamily="34" charset="0"/>
              </a:rPr>
              <a:t>displacement=force*length^3/3/modulus/inertia</a:t>
            </a:r>
            <a:endParaRPr lang="en-US" sz="3200" b="1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Script to calculate many values (using “for” loop)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2286000"/>
            <a:ext cx="8382000" cy="39703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length=0.1</a:t>
            </a:r>
          </a:p>
          <a:p>
            <a:r>
              <a:rPr lang="en-US" sz="2800" b="1" dirty="0" err="1" smtClean="0">
                <a:latin typeface="Calibri" pitchFamily="34" charset="0"/>
              </a:rPr>
              <a:t>nsamples</a:t>
            </a:r>
            <a:r>
              <a:rPr lang="en-US" sz="2800" b="1" dirty="0" smtClean="0">
                <a:latin typeface="Calibri" pitchFamily="34" charset="0"/>
              </a:rPr>
              <a:t>=100000</a:t>
            </a:r>
          </a:p>
          <a:p>
            <a:r>
              <a:rPr lang="en-US" sz="2800" b="1" dirty="0" smtClean="0">
                <a:latin typeface="Calibri" pitchFamily="34" charset="0"/>
              </a:rPr>
              <a:t>for </a:t>
            </a:r>
            <a:r>
              <a:rPr lang="en-US" sz="2800" b="1" dirty="0" err="1" smtClean="0">
                <a:latin typeface="Calibri" pitchFamily="34" charset="0"/>
              </a:rPr>
              <a:t>i</a:t>
            </a:r>
            <a:r>
              <a:rPr lang="en-US" sz="2800" b="1" dirty="0" smtClean="0">
                <a:latin typeface="Calibri" pitchFamily="34" charset="0"/>
              </a:rPr>
              <a:t>=1:nsamples</a:t>
            </a:r>
          </a:p>
          <a:p>
            <a:r>
              <a:rPr lang="en-US" sz="2800" b="1" dirty="0" smtClean="0">
                <a:latin typeface="Calibri" pitchFamily="34" charset="0"/>
              </a:rPr>
              <a:t>    force=1000+50*rand(1);</a:t>
            </a:r>
          </a:p>
          <a:p>
            <a:r>
              <a:rPr lang="en-US" sz="2800" b="1" dirty="0" smtClean="0">
                <a:latin typeface="Calibri" pitchFamily="34" charset="0"/>
              </a:rPr>
              <a:t>    diameter=0.01+rand(1)*0.001;</a:t>
            </a:r>
          </a:p>
          <a:p>
            <a:r>
              <a:rPr lang="en-US" sz="2800" b="1" dirty="0" smtClean="0">
                <a:latin typeface="Calibri" pitchFamily="34" charset="0"/>
              </a:rPr>
              <a:t>    modulus=200e9+rand(1)*10e9;</a:t>
            </a:r>
          </a:p>
          <a:p>
            <a:r>
              <a:rPr lang="en-US" sz="2800" b="1" dirty="0" smtClean="0">
                <a:latin typeface="Calibri" pitchFamily="34" charset="0"/>
              </a:rPr>
              <a:t>    inertia=pi*diameter^4/64;</a:t>
            </a:r>
          </a:p>
          <a:p>
            <a:r>
              <a:rPr lang="en-US" sz="2800" b="1" dirty="0" smtClean="0">
                <a:latin typeface="Calibri" pitchFamily="34" charset="0"/>
              </a:rPr>
              <a:t>    displacement(</a:t>
            </a:r>
            <a:r>
              <a:rPr lang="en-US" sz="2800" b="1" dirty="0" err="1" smtClean="0">
                <a:latin typeface="Calibri" pitchFamily="34" charset="0"/>
              </a:rPr>
              <a:t>i</a:t>
            </a:r>
            <a:r>
              <a:rPr lang="en-US" sz="2800" b="1" dirty="0" smtClean="0">
                <a:latin typeface="Calibri" pitchFamily="34" charset="0"/>
              </a:rPr>
              <a:t>)=force*length^3/3/modulus/inertia;</a:t>
            </a:r>
          </a:p>
          <a:p>
            <a:r>
              <a:rPr lang="en-US" sz="2800" b="1" dirty="0" smtClean="0">
                <a:latin typeface="Calibri" pitchFamily="34" charset="0"/>
              </a:rPr>
              <a:t>end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PP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MEPP</Template>
  <TotalTime>1059</TotalTime>
  <Words>412</Words>
  <Application>Microsoft PowerPoint</Application>
  <PresentationFormat>On-screen Show (4:3)</PresentationFormat>
  <Paragraphs>87</Paragraphs>
  <Slides>13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MEPP</vt:lpstr>
      <vt:lpstr>Equation</vt:lpstr>
      <vt:lpstr>Monte Carlo Simulations in Matlab</vt:lpstr>
      <vt:lpstr>Introduction</vt:lpstr>
      <vt:lpstr>An Example – Beam Bending</vt:lpstr>
      <vt:lpstr>Cantilever Beam</vt:lpstr>
      <vt:lpstr>Analysis</vt:lpstr>
      <vt:lpstr>Approach</vt:lpstr>
      <vt:lpstr>Our Case Study</vt:lpstr>
      <vt:lpstr>Script to calculate one value</vt:lpstr>
      <vt:lpstr>Script to calculate many values (using “for” loop)</vt:lpstr>
      <vt:lpstr>Script to calculate many values (direct approach)</vt:lpstr>
      <vt:lpstr>Performance comparison</vt:lpstr>
      <vt:lpstr>Looking at results</vt:lpstr>
      <vt:lpstr>Histogram</vt:lpstr>
    </vt:vector>
  </TitlesOfParts>
  <Company>self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Fitting Curves to Data</dc:title>
  <dc:creator>Blanchard</dc:creator>
  <cp:lastModifiedBy>jake</cp:lastModifiedBy>
  <cp:revision>75</cp:revision>
  <dcterms:created xsi:type="dcterms:W3CDTF">1999-08-26T02:52:39Z</dcterms:created>
  <dcterms:modified xsi:type="dcterms:W3CDTF">2007-12-28T17:26:48Z</dcterms:modified>
</cp:coreProperties>
</file>